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4" r:id="rId15"/>
    <p:sldId id="266"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B49CB"/>
    <a:srgbClr val="F2F4F8"/>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85165"/>
  </p:normalViewPr>
  <p:slideViewPr>
    <p:cSldViewPr snapToGrid="0" snapToObjects="1">
      <p:cViewPr>
        <p:scale>
          <a:sx n="108" d="100"/>
          <a:sy n="108" d="100"/>
        </p:scale>
        <p:origin x="101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9/7/21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26178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Mahad Farooq</a:t>
            </a:r>
          </a:p>
          <a:p>
            <a:r>
              <a:rPr lang="en-US" dirty="0">
                <a:solidFill>
                  <a:schemeClr val="bg2"/>
                </a:solidFill>
                <a:latin typeface="Abadi" panose="020B0604020104020204" pitchFamily="34" charset="0"/>
                <a:ea typeface="SF Pro" pitchFamily="2" charset="0"/>
                <a:cs typeface="SF Pro" pitchFamily="2" charset="0"/>
              </a:rPr>
              <a:t>07-09-2021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Datatypes were checked for each column using </a:t>
            </a:r>
            <a:r>
              <a:rPr lang="en-US" sz="2200" dirty="0" err="1">
                <a:solidFill>
                  <a:schemeClr val="accent3">
                    <a:lumMod val="25000"/>
                  </a:schemeClr>
                </a:solidFill>
                <a:latin typeface="Abadi" panose="020B0604020104020204" pitchFamily="34" charset="0"/>
              </a:rPr>
              <a:t>dtypes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Number of launches for each site were checked which showed </a:t>
            </a:r>
            <a:r>
              <a:rPr lang="en-GB" sz="2400" dirty="0"/>
              <a:t>CCAFS SLC 40 had  55(most) and VAFB SLC 4E had 13(least) launches</a:t>
            </a:r>
          </a:p>
          <a:p>
            <a:r>
              <a:rPr lang="en-GB" sz="2400" dirty="0">
                <a:solidFill>
                  <a:schemeClr val="accent3">
                    <a:lumMod val="25000"/>
                  </a:schemeClr>
                </a:solidFill>
                <a:latin typeface="Abadi" panose="020B0604020104020204" pitchFamily="34" charset="0"/>
              </a:rPr>
              <a:t>A classification variable ‘class’ was included in the </a:t>
            </a:r>
            <a:r>
              <a:rPr lang="en-GB" sz="2400" dirty="0" err="1">
                <a:solidFill>
                  <a:schemeClr val="accent3">
                    <a:lumMod val="25000"/>
                  </a:schemeClr>
                </a:solidFill>
                <a:latin typeface="Abadi" panose="020B0604020104020204" pitchFamily="34" charset="0"/>
              </a:rPr>
              <a:t>dataframe</a:t>
            </a:r>
            <a:r>
              <a:rPr lang="en-GB" sz="2400" dirty="0">
                <a:solidFill>
                  <a:schemeClr val="accent3">
                    <a:lumMod val="25000"/>
                  </a:schemeClr>
                </a:solidFill>
                <a:latin typeface="Abadi" panose="020B0604020104020204" pitchFamily="34" charset="0"/>
              </a:rPr>
              <a:t> which represented the outcome of launch. Zero : failure, One : Success</a:t>
            </a:r>
          </a:p>
          <a:p>
            <a:r>
              <a:rPr lang="en-US" sz="2200" dirty="0">
                <a:solidFill>
                  <a:schemeClr val="accent3">
                    <a:lumMod val="25000"/>
                  </a:schemeClr>
                </a:solidFill>
                <a:latin typeface="Abadi" panose="020B0604020104020204" pitchFamily="34" charset="0"/>
              </a:rPr>
              <a:t>Success rate of all the launches was 66.66% found via mean</a:t>
            </a:r>
          </a:p>
          <a:p>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/blob/master/Data%20Wrangling%20.ipynb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GB" sz="2400" dirty="0" err="1">
                <a:cs typeface="Al Bayan Plain" pitchFamily="2" charset="-78"/>
              </a:rPr>
              <a:t>FlightNumber</a:t>
            </a:r>
            <a:r>
              <a:rPr lang="en-GB" sz="2400" dirty="0">
                <a:cs typeface="Al Bayan Plain" pitchFamily="2" charset="-78"/>
              </a:rPr>
              <a:t> vs. </a:t>
            </a:r>
            <a:r>
              <a:rPr lang="en-GB" sz="2400" dirty="0" err="1">
                <a:cs typeface="Al Bayan Plain" pitchFamily="2" charset="-78"/>
              </a:rPr>
              <a:t>PayloadMass</a:t>
            </a:r>
            <a:r>
              <a:rPr lang="en-GB" sz="2400" dirty="0">
                <a:cs typeface="Al Bayan Plain" pitchFamily="2" charset="-78"/>
              </a:rPr>
              <a:t> : different launch sites have different success rates. CCAFS LC-40, has a success rate of 60 %, while KSC LC-39A and VAFB SLC 4E has a success rate of 77%.</a:t>
            </a:r>
          </a:p>
          <a:p>
            <a:r>
              <a:rPr lang="en-GB" sz="2400" dirty="0" err="1">
                <a:cs typeface="Al Bayan Plain" pitchFamily="2" charset="-78"/>
              </a:rPr>
              <a:t>FlightNumber</a:t>
            </a:r>
            <a:r>
              <a:rPr lang="en-GB" sz="2400" dirty="0">
                <a:cs typeface="Al Bayan Plain" pitchFamily="2" charset="-78"/>
              </a:rPr>
              <a:t> vs </a:t>
            </a:r>
            <a:r>
              <a:rPr lang="en-GB" sz="2400" dirty="0" err="1">
                <a:cs typeface="Al Bayan Plain" pitchFamily="2" charset="-78"/>
              </a:rPr>
              <a:t>LaunchSite</a:t>
            </a:r>
            <a:r>
              <a:rPr lang="en-GB" sz="2400" dirty="0">
                <a:cs typeface="Al Bayan Plain" pitchFamily="2" charset="-78"/>
              </a:rPr>
              <a:t> : Higher flight numbers tend to be more successful for all launch sites</a:t>
            </a:r>
          </a:p>
          <a:p>
            <a:r>
              <a:rPr lang="en-GB" sz="2400" dirty="0" err="1">
                <a:cs typeface="Al Bayan Plain" pitchFamily="2" charset="-78"/>
              </a:rPr>
              <a:t>PayloadMass</a:t>
            </a:r>
            <a:r>
              <a:rPr lang="en-GB" sz="2400" dirty="0">
                <a:cs typeface="Al Bayan Plain" pitchFamily="2" charset="-78"/>
              </a:rPr>
              <a:t> vs </a:t>
            </a:r>
            <a:r>
              <a:rPr lang="en-GB" sz="2400" dirty="0" err="1">
                <a:cs typeface="Al Bayan Plain" pitchFamily="2" charset="-78"/>
              </a:rPr>
              <a:t>LaunchSite</a:t>
            </a:r>
            <a:r>
              <a:rPr lang="en-GB" sz="2400" dirty="0">
                <a:cs typeface="Al Bayan Plain" pitchFamily="2" charset="-78"/>
              </a:rPr>
              <a:t> : No solid inference</a:t>
            </a:r>
          </a:p>
          <a:p>
            <a:r>
              <a:rPr lang="en-GB" sz="2400" dirty="0">
                <a:cs typeface="Al Bayan Plain" pitchFamily="2" charset="-78"/>
              </a:rPr>
              <a:t>Bar chart to visualize the success rate of each orbit type which showed ES-L1, GEO, HEO, and SSO were most successful</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075047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GB" sz="2400" dirty="0">
                <a:cs typeface="Al Bayan Plain" pitchFamily="2" charset="-78"/>
              </a:rPr>
              <a:t>Flight Number vs Orbit type : LEO orbit the Success appears related to the number of flights; on the other hand, there seems to be no relationship between flight number when in GTO orbit.</a:t>
            </a:r>
          </a:p>
          <a:p>
            <a:r>
              <a:rPr lang="en-GB" sz="2400" dirty="0">
                <a:cs typeface="Al Bayan Plain" pitchFamily="2" charset="-78"/>
              </a:rPr>
              <a:t>Payload Vs Orbit type : Heavy payloads have a negative influence on GTO orbits and positive on GTO and Polar LEO (ISS) orbits.</a:t>
            </a:r>
          </a:p>
          <a:p>
            <a:r>
              <a:rPr lang="en-GB" sz="2400" dirty="0">
                <a:cs typeface="Al Bayan Plain" pitchFamily="2" charset="-78"/>
              </a:rPr>
              <a:t>Launch Success yearly trend shows that success rate has been increasing since 2013 onwards </a:t>
            </a:r>
            <a:endParaRPr lang="en-US" sz="2400" dirty="0">
              <a:cs typeface="Al Bayan Plain" pitchFamily="2" charset="-78"/>
            </a:endParaRPr>
          </a:p>
          <a:p>
            <a:r>
              <a:rPr lang="en-US" sz="2400" i="1" dirty="0">
                <a:cs typeface="Al Bayan Plain" pitchFamily="2" charset="-78"/>
              </a:rPr>
              <a:t>https://</a:t>
            </a:r>
            <a:r>
              <a:rPr lang="en-US" sz="2400" i="1" dirty="0" err="1">
                <a:cs typeface="Al Bayan Plain" pitchFamily="2" charset="-78"/>
              </a:rPr>
              <a:t>github.com</a:t>
            </a:r>
            <a:r>
              <a:rPr lang="en-US" sz="2400" i="1" dirty="0">
                <a:cs typeface="Al Bayan Plain" pitchFamily="2" charset="-78"/>
              </a:rPr>
              <a:t>/Mahadfarooq10/</a:t>
            </a:r>
            <a:r>
              <a:rPr lang="en-US" sz="2400" i="1" dirty="0" err="1">
                <a:cs typeface="Al Bayan Plain" pitchFamily="2" charset="-78"/>
              </a:rPr>
              <a:t>Coursera_DataScience_capstone</a:t>
            </a:r>
            <a:r>
              <a:rPr lang="en-US" sz="2400" i="1" dirty="0">
                <a:cs typeface="Al Bayan Plain" pitchFamily="2" charset="-78"/>
              </a:rPr>
              <a:t>/blob/master/Analysis%20using%20Visualization.ipynb</a:t>
            </a:r>
            <a:endParaRPr lang="en-US" sz="2400" i="1" dirty="0">
              <a:cs typeface="AL BAYAN PLAIN" pitchFamily="2" charset="-78"/>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All unique launch sites were found, results showed 4 unique launch sites</a:t>
            </a:r>
          </a:p>
          <a:p>
            <a:pPr>
              <a:lnSpc>
                <a:spcPct val="100000"/>
              </a:lnSpc>
              <a:spcBef>
                <a:spcPts val="1400"/>
              </a:spcBef>
            </a:pPr>
            <a:r>
              <a:rPr lang="en-US" sz="2400" dirty="0">
                <a:solidFill>
                  <a:schemeClr val="accent3">
                    <a:lumMod val="25000"/>
                  </a:schemeClr>
                </a:solidFill>
                <a:latin typeface="Abadi"/>
              </a:rPr>
              <a:t>Total mass carried by the boosters carried by NASA CRS : 45596 kgs</a:t>
            </a:r>
          </a:p>
          <a:p>
            <a:pPr>
              <a:lnSpc>
                <a:spcPct val="100000"/>
              </a:lnSpc>
              <a:spcBef>
                <a:spcPts val="1400"/>
              </a:spcBef>
            </a:pPr>
            <a:r>
              <a:rPr lang="en-US" sz="2400" dirty="0">
                <a:solidFill>
                  <a:schemeClr val="accent3">
                    <a:lumMod val="25000"/>
                  </a:schemeClr>
                </a:solidFill>
                <a:latin typeface="Abadi"/>
              </a:rPr>
              <a:t>Average Mass carried by booster version F9 v1.1 : 2928 kgs</a:t>
            </a:r>
          </a:p>
          <a:p>
            <a:pPr>
              <a:lnSpc>
                <a:spcPct val="100000"/>
              </a:lnSpc>
              <a:spcBef>
                <a:spcPts val="1400"/>
              </a:spcBef>
            </a:pPr>
            <a:r>
              <a:rPr lang="en-US" sz="2400" dirty="0">
                <a:solidFill>
                  <a:schemeClr val="accent3">
                    <a:lumMod val="25000"/>
                  </a:schemeClr>
                </a:solidFill>
                <a:latin typeface="Abadi"/>
              </a:rPr>
              <a:t>Date of first successful landing outcome: 2015-12-22</a:t>
            </a:r>
          </a:p>
          <a:p>
            <a:pPr>
              <a:lnSpc>
                <a:spcPct val="100000"/>
              </a:lnSpc>
              <a:spcBef>
                <a:spcPts val="1400"/>
              </a:spcBef>
            </a:pPr>
            <a:r>
              <a:rPr lang="en-US" sz="2400" dirty="0">
                <a:solidFill>
                  <a:schemeClr val="accent3">
                    <a:lumMod val="25000"/>
                  </a:schemeClr>
                </a:solidFill>
                <a:latin typeface="Abadi"/>
              </a:rPr>
              <a:t>99 successful mission outcomes, 1 flight failure and 1 successful but status unclear</a:t>
            </a:r>
          </a:p>
          <a:p>
            <a:pPr>
              <a:lnSpc>
                <a:spcPct val="100000"/>
              </a:lnSpc>
              <a:spcBef>
                <a:spcPts val="1400"/>
              </a:spcBef>
            </a:pPr>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/blob/master/Data%20Analysis%20with%20SQL.ipynb</a:t>
            </a:r>
          </a:p>
          <a:p>
            <a:endParaRPr lang="en-US" sz="24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85320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Launch sites were marked on the map</a:t>
            </a:r>
          </a:p>
          <a:p>
            <a:pPr>
              <a:lnSpc>
                <a:spcPct val="100000"/>
              </a:lnSpc>
              <a:spcBef>
                <a:spcPts val="1400"/>
              </a:spcBef>
            </a:pPr>
            <a:r>
              <a:rPr lang="en-US" sz="2400" dirty="0">
                <a:solidFill>
                  <a:schemeClr val="accent3">
                    <a:lumMod val="25000"/>
                  </a:schemeClr>
                </a:solidFill>
                <a:latin typeface="Abadi" panose="020B0604020104020204" pitchFamily="34" charset="0"/>
              </a:rPr>
              <a:t>The successful and failed launches were marked using the </a:t>
            </a:r>
            <a:r>
              <a:rPr lang="en-US" sz="2400" dirty="0" err="1">
                <a:solidFill>
                  <a:schemeClr val="accent3">
                    <a:lumMod val="25000"/>
                  </a:schemeClr>
                </a:solidFill>
                <a:latin typeface="Abadi" panose="020B0604020104020204" pitchFamily="34" charset="0"/>
              </a:rPr>
              <a:t>marker_cluster</a:t>
            </a:r>
            <a:r>
              <a:rPr lang="en-US" sz="2400" dirty="0">
                <a:solidFill>
                  <a:schemeClr val="accent3">
                    <a:lumMod val="25000"/>
                  </a:schemeClr>
                </a:solidFill>
                <a:latin typeface="Abadi" panose="020B0604020104020204" pitchFamily="34" charset="0"/>
              </a:rPr>
              <a:t> object</a:t>
            </a:r>
          </a:p>
          <a:p>
            <a:pPr>
              <a:lnSpc>
                <a:spcPct val="100000"/>
              </a:lnSpc>
              <a:spcBef>
                <a:spcPts val="1400"/>
              </a:spcBef>
            </a:pPr>
            <a:r>
              <a:rPr lang="en-US" sz="2400" dirty="0">
                <a:solidFill>
                  <a:schemeClr val="accent3">
                    <a:lumMod val="25000"/>
                  </a:schemeClr>
                </a:solidFill>
                <a:latin typeface="Abadi" panose="020B0604020104020204" pitchFamily="34" charset="0"/>
              </a:rPr>
              <a:t>Distance between launch site and its nearest railway was also marked using </a:t>
            </a:r>
            <a:r>
              <a:rPr lang="en-US" sz="2400" dirty="0" err="1">
                <a:solidFill>
                  <a:schemeClr val="accent3">
                    <a:lumMod val="25000"/>
                  </a:schemeClr>
                </a:solidFill>
                <a:latin typeface="Abadi" panose="020B0604020104020204" pitchFamily="34" charset="0"/>
              </a:rPr>
              <a:t>PolyLine</a:t>
            </a:r>
            <a:endParaRPr lang="en-US" sz="2400" dirty="0">
              <a:solidFill>
                <a:schemeClr val="accent3">
                  <a:lumMod val="25000"/>
                </a:schemeClr>
              </a:solidFill>
              <a:latin typeface="Abadi" panose="020B0604020104020204" pitchFamily="34" charset="0"/>
            </a:endParaRPr>
          </a:p>
          <a:p>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/blob/master/Visual%20Analytics%20with%20Folium.ipynb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Pie charts for success rate of each/all launch site created and also a scatter plot of payload mass vs class using variable payload mass range via slider</a:t>
            </a:r>
          </a:p>
          <a:p>
            <a:r>
              <a:rPr lang="en-US" sz="2400" dirty="0"/>
              <a:t>Most successful launch site can be found after visualizing the pie charts </a:t>
            </a:r>
          </a:p>
          <a:p>
            <a:r>
              <a:rPr lang="en-US" sz="2400" dirty="0"/>
              <a:t>The effect of payload mass on the success rate can also be determined using the scatter plot</a:t>
            </a:r>
          </a:p>
          <a:p>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a:t>
            </a:r>
            <a:r>
              <a:rPr lang="en-US" sz="2400" i="1" dirty="0" err="1"/>
              <a:t>spacex_dash_app.py</a:t>
            </a:r>
            <a:endParaRPr lang="en-US" sz="2400" i="1"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Standardized data using </a:t>
            </a:r>
            <a:r>
              <a:rPr lang="en-US" sz="2400" dirty="0" err="1">
                <a:solidFill>
                  <a:schemeClr val="accent3">
                    <a:lumMod val="25000"/>
                  </a:schemeClr>
                </a:solidFill>
                <a:latin typeface="Abadi" panose="020B0604020104020204" pitchFamily="34" charset="0"/>
              </a:rPr>
              <a:t>preprocessing.standardscaler</a:t>
            </a:r>
            <a:r>
              <a:rPr lang="en-US" sz="2400" dirty="0">
                <a:solidFill>
                  <a:schemeClr val="accent3">
                    <a:lumMod val="25000"/>
                  </a:schemeClr>
                </a:solidFill>
                <a:latin typeface="Abadi" panose="020B0604020104020204" pitchFamily="34" charset="0"/>
              </a:rPr>
              <a:t>(), data was split in train and test sets using 80/20 ratio </a:t>
            </a:r>
          </a:p>
          <a:p>
            <a:pPr>
              <a:lnSpc>
                <a:spcPct val="100000"/>
              </a:lnSpc>
              <a:spcBef>
                <a:spcPts val="1400"/>
              </a:spcBef>
            </a:pPr>
            <a:r>
              <a:rPr lang="en-US" sz="2400" dirty="0">
                <a:solidFill>
                  <a:schemeClr val="accent3">
                    <a:lumMod val="25000"/>
                  </a:schemeClr>
                </a:solidFill>
                <a:latin typeface="Abadi" panose="020B0604020104020204" pitchFamily="34" charset="0"/>
              </a:rPr>
              <a:t>Logistic regression, support vector machine, decision tree and KNN were trained using the best parameters</a:t>
            </a:r>
          </a:p>
          <a:p>
            <a:pPr>
              <a:lnSpc>
                <a:spcPct val="100000"/>
              </a:lnSpc>
              <a:spcBef>
                <a:spcPts val="1400"/>
              </a:spcBef>
            </a:pPr>
            <a:r>
              <a:rPr lang="en-US" sz="2400" dirty="0">
                <a:solidFill>
                  <a:schemeClr val="accent3">
                    <a:lumMod val="25000"/>
                  </a:schemeClr>
                </a:solidFill>
                <a:latin typeface="Abadi" panose="020B0604020104020204" pitchFamily="34" charset="0"/>
              </a:rPr>
              <a:t>Best parameters were found using </a:t>
            </a:r>
            <a:r>
              <a:rPr lang="en-US" sz="2400" dirty="0" err="1">
                <a:solidFill>
                  <a:schemeClr val="accent3">
                    <a:lumMod val="25000"/>
                  </a:schemeClr>
                </a:solidFill>
                <a:latin typeface="Abadi" panose="020B0604020104020204" pitchFamily="34" charset="0"/>
              </a:rPr>
              <a:t>GridSearchCv.fit</a:t>
            </a:r>
            <a:r>
              <a:rPr lang="en-US" sz="2400" dirty="0">
                <a:solidFill>
                  <a:schemeClr val="accent3">
                    <a:lumMod val="25000"/>
                  </a:schemeClr>
                </a:solidFill>
                <a:latin typeface="Abadi" panose="020B0604020104020204" pitchFamily="34" charset="0"/>
              </a:rPr>
              <a:t>()</a:t>
            </a:r>
          </a:p>
          <a:p>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AD5AF17-7508-364C-BE1D-16816B91CE5E}"/>
              </a:ext>
            </a:extLst>
          </p:cNvPr>
          <p:cNvPicPr>
            <a:picLocks noChangeAspect="1"/>
          </p:cNvPicPr>
          <p:nvPr/>
        </p:nvPicPr>
        <p:blipFill>
          <a:blip r:embed="rId3"/>
          <a:stretch>
            <a:fillRect/>
          </a:stretch>
        </p:blipFill>
        <p:spPr>
          <a:xfrm>
            <a:off x="451262" y="2123117"/>
            <a:ext cx="11006710" cy="2912022"/>
          </a:xfrm>
          <a:prstGeom prst="rect">
            <a:avLst/>
          </a:prstGeom>
        </p:spPr>
      </p:pic>
      <p:sp>
        <p:nvSpPr>
          <p:cNvPr id="7" name="TextBox 6">
            <a:extLst>
              <a:ext uri="{FF2B5EF4-FFF2-40B4-BE49-F238E27FC236}">
                <a16:creationId xmlns:a16="http://schemas.microsoft.com/office/drawing/2014/main" id="{6FF1EFB1-5FA7-3E42-A13E-AD04F988F98C}"/>
              </a:ext>
            </a:extLst>
          </p:cNvPr>
          <p:cNvSpPr txBox="1"/>
          <p:nvPr/>
        </p:nvSpPr>
        <p:spPr>
          <a:xfrm>
            <a:off x="1235034" y="5272644"/>
            <a:ext cx="10050577" cy="369332"/>
          </a:xfrm>
          <a:prstGeom prst="rect">
            <a:avLst/>
          </a:prstGeom>
          <a:noFill/>
        </p:spPr>
        <p:txBody>
          <a:bodyPr wrap="square" rtlCol="0">
            <a:spAutoFit/>
          </a:bodyPr>
          <a:lstStyle/>
          <a:p>
            <a:r>
              <a:rPr lang="en-DE" dirty="0"/>
              <a:t>Higher flight numbers reported more successful landings</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33176804-5C69-3C4B-96FF-DC77D5E6318A}"/>
              </a:ext>
            </a:extLst>
          </p:cNvPr>
          <p:cNvPicPr>
            <a:picLocks noChangeAspect="1"/>
          </p:cNvPicPr>
          <p:nvPr/>
        </p:nvPicPr>
        <p:blipFill>
          <a:blip r:embed="rId3"/>
          <a:stretch>
            <a:fillRect/>
          </a:stretch>
        </p:blipFill>
        <p:spPr>
          <a:xfrm>
            <a:off x="237506" y="1647986"/>
            <a:ext cx="11305100" cy="2757759"/>
          </a:xfrm>
          <a:prstGeom prst="rect">
            <a:avLst/>
          </a:prstGeom>
        </p:spPr>
      </p:pic>
      <p:sp>
        <p:nvSpPr>
          <p:cNvPr id="9" name="TextBox 8">
            <a:extLst>
              <a:ext uri="{FF2B5EF4-FFF2-40B4-BE49-F238E27FC236}">
                <a16:creationId xmlns:a16="http://schemas.microsoft.com/office/drawing/2014/main" id="{977A2E13-D773-1145-BF17-2A43C0F5AA20}"/>
              </a:ext>
            </a:extLst>
          </p:cNvPr>
          <p:cNvSpPr txBox="1"/>
          <p:nvPr/>
        </p:nvSpPr>
        <p:spPr>
          <a:xfrm>
            <a:off x="1080655" y="4987636"/>
            <a:ext cx="9939646" cy="646331"/>
          </a:xfrm>
          <a:prstGeom prst="rect">
            <a:avLst/>
          </a:prstGeom>
          <a:noFill/>
        </p:spPr>
        <p:txBody>
          <a:bodyPr wrap="square" rtlCol="0">
            <a:spAutoFit/>
          </a:bodyPr>
          <a:lstStyle/>
          <a:p>
            <a:pPr marL="285750" indent="-285750">
              <a:buFont typeface="Arial" panose="020B0604020202020204" pitchFamily="34" charset="0"/>
              <a:buChar char="•"/>
            </a:pPr>
            <a:r>
              <a:rPr lang="en-GB" dirty="0"/>
              <a:t>CCAFS SLC 40 and VAFB SLC 4E low Payload mass relatively high failures</a:t>
            </a:r>
          </a:p>
          <a:p>
            <a:pPr marL="285750" indent="-285750">
              <a:buFont typeface="Arial" panose="020B0604020202020204" pitchFamily="34" charset="0"/>
              <a:buChar char="•"/>
            </a:pPr>
            <a:r>
              <a:rPr lang="en-GB" dirty="0"/>
              <a:t>KSC LC 39A had most failures in 5000-7000 Kg range</a:t>
            </a:r>
            <a:endParaRPr lang="en-DE"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2861149" cy="3811588"/>
          </a:xfrm>
          <a:prstGeom prst="rect">
            <a:avLst/>
          </a:prstGeom>
        </p:spPr>
        <p:txBody>
          <a:bodyPr>
            <a:normAutofit/>
          </a:bodyPr>
          <a:lstStyle/>
          <a:p>
            <a:pPr>
              <a:lnSpc>
                <a:spcPct val="100000"/>
              </a:lnSpc>
              <a:spcBef>
                <a:spcPts val="1400"/>
              </a:spcBef>
            </a:pPr>
            <a:r>
              <a:rPr lang="en-GB" sz="2000" dirty="0">
                <a:cs typeface="Al Bayan Plain" pitchFamily="2" charset="-78"/>
              </a:rPr>
              <a:t>visualizing the success rate of each orbit type shows ES-L1, GEO, HEO, and SSO were most successful.</a:t>
            </a:r>
          </a:p>
          <a:p>
            <a:pPr>
              <a:lnSpc>
                <a:spcPct val="100000"/>
              </a:lnSpc>
              <a:spcBef>
                <a:spcPts val="1400"/>
              </a:spcBef>
            </a:pPr>
            <a:r>
              <a:rPr lang="en-GB" sz="2000" dirty="0">
                <a:solidFill>
                  <a:schemeClr val="accent3">
                    <a:lumMod val="25000"/>
                  </a:schemeClr>
                </a:solidFill>
                <a:cs typeface="Al Bayan Plain" pitchFamily="2" charset="-78"/>
              </a:rPr>
              <a:t>SO had 0 success rate</a:t>
            </a: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60C0265-D56D-C74B-AFB6-8BE5726C48DF}"/>
              </a:ext>
            </a:extLst>
          </p:cNvPr>
          <p:cNvPicPr>
            <a:picLocks noChangeAspect="1"/>
          </p:cNvPicPr>
          <p:nvPr/>
        </p:nvPicPr>
        <p:blipFill>
          <a:blip r:embed="rId3"/>
          <a:stretch>
            <a:fillRect/>
          </a:stretch>
        </p:blipFill>
        <p:spPr>
          <a:xfrm>
            <a:off x="3631160" y="1524636"/>
            <a:ext cx="8204200" cy="40640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013" y="4524499"/>
            <a:ext cx="10515599" cy="1190590"/>
          </a:xfrm>
          <a:prstGeom prst="rect">
            <a:avLst/>
          </a:prstGeom>
        </p:spPr>
        <p:txBody>
          <a:bodyPr>
            <a:normAutofit/>
          </a:bodyPr>
          <a:lstStyle/>
          <a:p>
            <a:pPr>
              <a:lnSpc>
                <a:spcPct val="100000"/>
              </a:lnSpc>
              <a:spcBef>
                <a:spcPts val="1400"/>
              </a:spcBef>
            </a:pPr>
            <a:r>
              <a:rPr lang="en-GB" sz="2000" dirty="0"/>
              <a:t>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A56DE1C-8354-9843-9FE4-92AD51DCB6B2}"/>
              </a:ext>
            </a:extLst>
          </p:cNvPr>
          <p:cNvPicPr>
            <a:picLocks noChangeAspect="1"/>
          </p:cNvPicPr>
          <p:nvPr/>
        </p:nvPicPr>
        <p:blipFill>
          <a:blip r:embed="rId3"/>
          <a:stretch>
            <a:fillRect/>
          </a:stretch>
        </p:blipFill>
        <p:spPr>
          <a:xfrm>
            <a:off x="356260" y="1569057"/>
            <a:ext cx="11101712" cy="26449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04508"/>
            <a:ext cx="10687961" cy="964479"/>
          </a:xfrm>
          <a:prstGeom prst="rect">
            <a:avLst/>
          </a:prstGeom>
        </p:spPr>
        <p:txBody>
          <a:bodyPr>
            <a:normAutofit/>
          </a:bodyPr>
          <a:lstStyle/>
          <a:p>
            <a:pPr>
              <a:lnSpc>
                <a:spcPct val="100000"/>
              </a:lnSpc>
              <a:spcBef>
                <a:spcPts val="1400"/>
              </a:spcBef>
            </a:pPr>
            <a:r>
              <a:rPr lang="en-GB" sz="2000" dirty="0"/>
              <a:t>Heavy payloads have a negative influence on GTO orbits and positive on GTO and Polar LEO (ISS) orbits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8D735E1-A8B1-7840-81EA-94704E965D55}"/>
              </a:ext>
            </a:extLst>
          </p:cNvPr>
          <p:cNvPicPr>
            <a:picLocks noChangeAspect="1"/>
          </p:cNvPicPr>
          <p:nvPr/>
        </p:nvPicPr>
        <p:blipFill>
          <a:blip r:embed="rId3"/>
          <a:stretch>
            <a:fillRect/>
          </a:stretch>
        </p:blipFill>
        <p:spPr>
          <a:xfrm>
            <a:off x="581892" y="1695390"/>
            <a:ext cx="10876080" cy="25916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GB" dirty="0"/>
              <a:t>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5A18E48-42DF-7E46-9A0F-6673A5AD6BE0}"/>
              </a:ext>
            </a:extLst>
          </p:cNvPr>
          <p:cNvPicPr>
            <a:picLocks noChangeAspect="1"/>
          </p:cNvPicPr>
          <p:nvPr/>
        </p:nvPicPr>
        <p:blipFill>
          <a:blip r:embed="rId3"/>
          <a:stretch>
            <a:fillRect/>
          </a:stretch>
        </p:blipFill>
        <p:spPr>
          <a:xfrm>
            <a:off x="5519811" y="1908959"/>
            <a:ext cx="5765800" cy="36576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11322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different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50911F6-C57C-944A-8151-CBD916BCE579}"/>
              </a:ext>
            </a:extLst>
          </p:cNvPr>
          <p:cNvPicPr>
            <a:picLocks noChangeAspect="1"/>
          </p:cNvPicPr>
          <p:nvPr/>
        </p:nvPicPr>
        <p:blipFill>
          <a:blip r:embed="rId3"/>
          <a:stretch>
            <a:fillRect/>
          </a:stretch>
        </p:blipFill>
        <p:spPr>
          <a:xfrm>
            <a:off x="4955061" y="1727836"/>
            <a:ext cx="4965700" cy="3657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A36B9AD-21BC-C444-AF8C-E70FF470FD36}"/>
              </a:ext>
            </a:extLst>
          </p:cNvPr>
          <p:cNvPicPr>
            <a:picLocks noChangeAspect="1"/>
          </p:cNvPicPr>
          <p:nvPr/>
        </p:nvPicPr>
        <p:blipFill>
          <a:blip r:embed="rId3"/>
          <a:stretch>
            <a:fillRect/>
          </a:stretch>
        </p:blipFill>
        <p:spPr>
          <a:xfrm>
            <a:off x="494758" y="1363433"/>
            <a:ext cx="10515600" cy="43059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16E899E-56C5-894D-9504-BFD169310861}"/>
              </a:ext>
            </a:extLst>
          </p:cNvPr>
          <p:cNvPicPr>
            <a:picLocks noChangeAspect="1"/>
          </p:cNvPicPr>
          <p:nvPr/>
        </p:nvPicPr>
        <p:blipFill>
          <a:blip r:embed="rId3"/>
          <a:stretch>
            <a:fillRect/>
          </a:stretch>
        </p:blipFill>
        <p:spPr>
          <a:xfrm>
            <a:off x="770011" y="1826491"/>
            <a:ext cx="7112000" cy="2540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5848F5E-2417-F349-A499-3609CBE51DB0}"/>
              </a:ext>
            </a:extLst>
          </p:cNvPr>
          <p:cNvPicPr>
            <a:picLocks noChangeAspect="1"/>
          </p:cNvPicPr>
          <p:nvPr/>
        </p:nvPicPr>
        <p:blipFill>
          <a:blip r:embed="rId3"/>
          <a:stretch>
            <a:fillRect/>
          </a:stretch>
        </p:blipFill>
        <p:spPr>
          <a:xfrm>
            <a:off x="770011" y="1794246"/>
            <a:ext cx="6946900" cy="2984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B205EB8-90E0-D643-BD9E-2BEB89FD25A4}"/>
              </a:ext>
            </a:extLst>
          </p:cNvPr>
          <p:cNvPicPr>
            <a:picLocks noChangeAspect="1"/>
          </p:cNvPicPr>
          <p:nvPr/>
        </p:nvPicPr>
        <p:blipFill>
          <a:blip r:embed="rId3"/>
          <a:stretch>
            <a:fillRect/>
          </a:stretch>
        </p:blipFill>
        <p:spPr>
          <a:xfrm>
            <a:off x="770011" y="1840346"/>
            <a:ext cx="7061200" cy="2844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21922"/>
            <a:ext cx="9087622" cy="40257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using the Wikipedia HTML tables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a:t>
            </a:r>
          </a:p>
          <a:p>
            <a:pPr>
              <a:lnSpc>
                <a:spcPct val="100000"/>
              </a:lnSpc>
              <a:spcBef>
                <a:spcPts val="1400"/>
              </a:spcBef>
            </a:pPr>
            <a:r>
              <a:rPr lang="en-US" sz="2200" dirty="0">
                <a:solidFill>
                  <a:schemeClr val="accent3">
                    <a:lumMod val="25000"/>
                  </a:schemeClr>
                </a:solidFill>
                <a:latin typeface="Abadi" panose="020B0604020104020204" pitchFamily="34" charset="0"/>
              </a:rPr>
              <a:t>Data was preprocessed and cleaned for it to be fed to the predictive models</a:t>
            </a:r>
          </a:p>
          <a:p>
            <a:pPr>
              <a:lnSpc>
                <a:spcPct val="100000"/>
              </a:lnSpc>
              <a:spcBef>
                <a:spcPts val="1400"/>
              </a:spcBef>
            </a:pPr>
            <a:r>
              <a:rPr lang="en-US" sz="2200" dirty="0">
                <a:solidFill>
                  <a:schemeClr val="accent3">
                    <a:lumMod val="25000"/>
                  </a:schemeClr>
                </a:solidFill>
                <a:latin typeface="Abadi" panose="020B0604020104020204" pitchFamily="34" charset="0"/>
              </a:rPr>
              <a:t>Predictive models yield a high accuracy result of around 83% accuracy to predict if the launch will be successful.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5A28A79-FFF3-2749-8DFC-70091E7CD14B}"/>
              </a:ext>
            </a:extLst>
          </p:cNvPr>
          <p:cNvPicPr>
            <a:picLocks noChangeAspect="1"/>
          </p:cNvPicPr>
          <p:nvPr/>
        </p:nvPicPr>
        <p:blipFill>
          <a:blip r:embed="rId3"/>
          <a:stretch>
            <a:fillRect/>
          </a:stretch>
        </p:blipFill>
        <p:spPr>
          <a:xfrm>
            <a:off x="770011" y="1732973"/>
            <a:ext cx="6743700" cy="42926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81A45A9-035B-D142-95EE-440D8874A312}"/>
              </a:ext>
            </a:extLst>
          </p:cNvPr>
          <p:cNvPicPr>
            <a:picLocks noChangeAspect="1"/>
          </p:cNvPicPr>
          <p:nvPr/>
        </p:nvPicPr>
        <p:blipFill>
          <a:blip r:embed="rId3"/>
          <a:stretch>
            <a:fillRect/>
          </a:stretch>
        </p:blipFill>
        <p:spPr>
          <a:xfrm>
            <a:off x="770011" y="1580054"/>
            <a:ext cx="6921500" cy="34544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4E2345B-4D90-FD45-B72B-00520DB99095}"/>
              </a:ext>
            </a:extLst>
          </p:cNvPr>
          <p:cNvPicPr>
            <a:picLocks noChangeAspect="1"/>
          </p:cNvPicPr>
          <p:nvPr/>
        </p:nvPicPr>
        <p:blipFill>
          <a:blip r:embed="rId3"/>
          <a:stretch>
            <a:fillRect/>
          </a:stretch>
        </p:blipFill>
        <p:spPr>
          <a:xfrm>
            <a:off x="859057" y="1318161"/>
            <a:ext cx="5236343" cy="55398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C3001DA-E155-DA4E-B81C-2E540F9FFC6C}"/>
              </a:ext>
            </a:extLst>
          </p:cNvPr>
          <p:cNvPicPr>
            <a:picLocks noChangeAspect="1"/>
          </p:cNvPicPr>
          <p:nvPr/>
        </p:nvPicPr>
        <p:blipFill>
          <a:blip r:embed="rId3"/>
          <a:stretch>
            <a:fillRect/>
          </a:stretch>
        </p:blipFill>
        <p:spPr>
          <a:xfrm>
            <a:off x="770011" y="1461242"/>
            <a:ext cx="9664700" cy="3365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DDB0DDB-8FE6-564A-9F86-3A05F1126D93}"/>
              </a:ext>
            </a:extLst>
          </p:cNvPr>
          <p:cNvPicPr>
            <a:picLocks noChangeAspect="1"/>
          </p:cNvPicPr>
          <p:nvPr/>
        </p:nvPicPr>
        <p:blipFill>
          <a:blip r:embed="rId3"/>
          <a:stretch>
            <a:fillRect/>
          </a:stretch>
        </p:blipFill>
        <p:spPr>
          <a:xfrm>
            <a:off x="734028" y="1463798"/>
            <a:ext cx="7293691" cy="51389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a:t>
            </a:r>
          </a:p>
        </p:txBody>
      </p:sp>
      <p:pic>
        <p:nvPicPr>
          <p:cNvPr id="4" name="Picture 3">
            <a:extLst>
              <a:ext uri="{FF2B5EF4-FFF2-40B4-BE49-F238E27FC236}">
                <a16:creationId xmlns:a16="http://schemas.microsoft.com/office/drawing/2014/main" id="{3A89861A-B175-234E-B2BA-73EFB82A8D0A}"/>
              </a:ext>
            </a:extLst>
          </p:cNvPr>
          <p:cNvPicPr>
            <a:picLocks noChangeAspect="1"/>
          </p:cNvPicPr>
          <p:nvPr/>
        </p:nvPicPr>
        <p:blipFill>
          <a:blip r:embed="rId4"/>
          <a:stretch>
            <a:fillRect/>
          </a:stretch>
        </p:blipFill>
        <p:spPr>
          <a:xfrm>
            <a:off x="530758" y="1374913"/>
            <a:ext cx="11130483" cy="45678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7" name="Picture 6">
            <a:extLst>
              <a:ext uri="{FF2B5EF4-FFF2-40B4-BE49-F238E27FC236}">
                <a16:creationId xmlns:a16="http://schemas.microsoft.com/office/drawing/2014/main" id="{153DDBC5-4B22-1645-8ECA-22C0B3025E4F}"/>
              </a:ext>
            </a:extLst>
          </p:cNvPr>
          <p:cNvPicPr>
            <a:picLocks noChangeAspect="1"/>
          </p:cNvPicPr>
          <p:nvPr/>
        </p:nvPicPr>
        <p:blipFill>
          <a:blip r:embed="rId3"/>
          <a:stretch>
            <a:fillRect/>
          </a:stretch>
        </p:blipFill>
        <p:spPr>
          <a:xfrm>
            <a:off x="3228203" y="2063338"/>
            <a:ext cx="5325989" cy="33067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launches per launch site</a:t>
            </a:r>
          </a:p>
        </p:txBody>
      </p:sp>
      <p:pic>
        <p:nvPicPr>
          <p:cNvPr id="10" name="Picture 9">
            <a:extLst>
              <a:ext uri="{FF2B5EF4-FFF2-40B4-BE49-F238E27FC236}">
                <a16:creationId xmlns:a16="http://schemas.microsoft.com/office/drawing/2014/main" id="{B4C36E87-257B-7B45-A0AB-9AC1BEBEB6F0}"/>
              </a:ext>
            </a:extLst>
          </p:cNvPr>
          <p:cNvPicPr>
            <a:picLocks noChangeAspect="1"/>
          </p:cNvPicPr>
          <p:nvPr/>
        </p:nvPicPr>
        <p:blipFill>
          <a:blip r:embed="rId4"/>
          <a:stretch>
            <a:fillRect/>
          </a:stretch>
        </p:blipFill>
        <p:spPr>
          <a:xfrm>
            <a:off x="7549201" y="1589964"/>
            <a:ext cx="3126715" cy="1941309"/>
          </a:xfrm>
          <a:prstGeom prst="rect">
            <a:avLst/>
          </a:prstGeom>
          <a:ln>
            <a:solidFill>
              <a:srgbClr val="121619"/>
            </a:solidFill>
          </a:ln>
        </p:spPr>
      </p:pic>
      <p:pic>
        <p:nvPicPr>
          <p:cNvPr id="12" name="Picture 11">
            <a:extLst>
              <a:ext uri="{FF2B5EF4-FFF2-40B4-BE49-F238E27FC236}">
                <a16:creationId xmlns:a16="http://schemas.microsoft.com/office/drawing/2014/main" id="{CEB93F2E-B679-2C4F-9287-26446E795465}"/>
              </a:ext>
            </a:extLst>
          </p:cNvPr>
          <p:cNvPicPr>
            <a:picLocks noChangeAspect="1"/>
          </p:cNvPicPr>
          <p:nvPr/>
        </p:nvPicPr>
        <p:blipFill>
          <a:blip r:embed="rId5"/>
          <a:stretch>
            <a:fillRect/>
          </a:stretch>
        </p:blipFill>
        <p:spPr>
          <a:xfrm>
            <a:off x="777516" y="3429000"/>
            <a:ext cx="3756973" cy="2349783"/>
          </a:xfrm>
          <a:prstGeom prst="rect">
            <a:avLst/>
          </a:prstGeom>
          <a:ln>
            <a:solidFill>
              <a:srgbClr val="121619"/>
            </a:solidFill>
          </a:ln>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railway station</a:t>
            </a:r>
          </a:p>
        </p:txBody>
      </p:sp>
      <p:pic>
        <p:nvPicPr>
          <p:cNvPr id="4" name="Picture 3">
            <a:extLst>
              <a:ext uri="{FF2B5EF4-FFF2-40B4-BE49-F238E27FC236}">
                <a16:creationId xmlns:a16="http://schemas.microsoft.com/office/drawing/2014/main" id="{AF5C7A8D-A1E0-8647-B21E-B2EB2258E009}"/>
              </a:ext>
            </a:extLst>
          </p:cNvPr>
          <p:cNvPicPr>
            <a:picLocks noChangeAspect="1"/>
          </p:cNvPicPr>
          <p:nvPr/>
        </p:nvPicPr>
        <p:blipFill>
          <a:blip r:embed="rId3"/>
          <a:stretch>
            <a:fillRect/>
          </a:stretch>
        </p:blipFill>
        <p:spPr>
          <a:xfrm>
            <a:off x="625186" y="1320075"/>
            <a:ext cx="9136331" cy="54429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299111"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dirty="0"/>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GB" dirty="0"/>
              <a:t> we will predict if the Falcon 9 first stage will land successfully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all launch sites</a:t>
            </a:r>
          </a:p>
        </p:txBody>
      </p:sp>
      <p:pic>
        <p:nvPicPr>
          <p:cNvPr id="4" name="Picture 3">
            <a:extLst>
              <a:ext uri="{FF2B5EF4-FFF2-40B4-BE49-F238E27FC236}">
                <a16:creationId xmlns:a16="http://schemas.microsoft.com/office/drawing/2014/main" id="{ABBA819C-6DD7-1741-9A6C-AAD516DC8FB7}"/>
              </a:ext>
            </a:extLst>
          </p:cNvPr>
          <p:cNvPicPr>
            <a:picLocks noChangeAspect="1"/>
          </p:cNvPicPr>
          <p:nvPr/>
        </p:nvPicPr>
        <p:blipFill>
          <a:blip r:embed="rId3"/>
          <a:stretch>
            <a:fillRect/>
          </a:stretch>
        </p:blipFill>
        <p:spPr>
          <a:xfrm>
            <a:off x="770011" y="1598225"/>
            <a:ext cx="9633662" cy="4244435"/>
          </a:xfrm>
          <a:prstGeom prst="rect">
            <a:avLst/>
          </a:prstGeom>
        </p:spPr>
      </p:pic>
      <p:sp>
        <p:nvSpPr>
          <p:cNvPr id="6" name="TextBox 5">
            <a:extLst>
              <a:ext uri="{FF2B5EF4-FFF2-40B4-BE49-F238E27FC236}">
                <a16:creationId xmlns:a16="http://schemas.microsoft.com/office/drawing/2014/main" id="{F84715CD-50AA-D644-8262-05627884D153}"/>
              </a:ext>
            </a:extLst>
          </p:cNvPr>
          <p:cNvSpPr txBox="1"/>
          <p:nvPr/>
        </p:nvSpPr>
        <p:spPr>
          <a:xfrm>
            <a:off x="1080655" y="5747657"/>
            <a:ext cx="9179626" cy="369332"/>
          </a:xfrm>
          <a:prstGeom prst="rect">
            <a:avLst/>
          </a:prstGeom>
          <a:noFill/>
        </p:spPr>
        <p:txBody>
          <a:bodyPr wrap="square" rtlCol="0">
            <a:spAutoFit/>
          </a:bodyPr>
          <a:lstStyle/>
          <a:p>
            <a:r>
              <a:rPr lang="en-DE" dirty="0"/>
              <a:t>A 42.9% success rate for combined launch sites </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 KSC LC-39A</a:t>
            </a:r>
          </a:p>
        </p:txBody>
      </p:sp>
      <p:pic>
        <p:nvPicPr>
          <p:cNvPr id="4" name="Picture 3">
            <a:extLst>
              <a:ext uri="{FF2B5EF4-FFF2-40B4-BE49-F238E27FC236}">
                <a16:creationId xmlns:a16="http://schemas.microsoft.com/office/drawing/2014/main" id="{B83D2F22-F5B0-8A48-B029-1E58F1738183}"/>
              </a:ext>
            </a:extLst>
          </p:cNvPr>
          <p:cNvPicPr>
            <a:picLocks noChangeAspect="1"/>
          </p:cNvPicPr>
          <p:nvPr/>
        </p:nvPicPr>
        <p:blipFill>
          <a:blip r:embed="rId3"/>
          <a:stretch>
            <a:fillRect/>
          </a:stretch>
        </p:blipFill>
        <p:spPr>
          <a:xfrm>
            <a:off x="380010" y="1580650"/>
            <a:ext cx="11077961" cy="34307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8242D49F-C130-0149-8FB4-823EEC15D484}"/>
              </a:ext>
            </a:extLst>
          </p:cNvPr>
          <p:cNvPicPr>
            <a:picLocks noChangeAspect="1"/>
          </p:cNvPicPr>
          <p:nvPr/>
        </p:nvPicPr>
        <p:blipFill>
          <a:blip r:embed="rId3"/>
          <a:stretch>
            <a:fillRect/>
          </a:stretch>
        </p:blipFill>
        <p:spPr>
          <a:xfrm>
            <a:off x="213756" y="1319778"/>
            <a:ext cx="11764488" cy="47057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8F69634-4FF1-384C-8CDA-E400FC3A02B4}"/>
              </a:ext>
            </a:extLst>
          </p:cNvPr>
          <p:cNvPicPr>
            <a:picLocks noChangeAspect="1"/>
          </p:cNvPicPr>
          <p:nvPr/>
        </p:nvPicPr>
        <p:blipFill>
          <a:blip r:embed="rId3"/>
          <a:stretch>
            <a:fillRect/>
          </a:stretch>
        </p:blipFill>
        <p:spPr>
          <a:xfrm>
            <a:off x="0" y="1639620"/>
            <a:ext cx="8215957" cy="4385953"/>
          </a:xfrm>
          <a:prstGeom prst="rect">
            <a:avLst/>
          </a:prstGeom>
        </p:spPr>
      </p:pic>
      <p:sp>
        <p:nvSpPr>
          <p:cNvPr id="6" name="TextBox 5">
            <a:extLst>
              <a:ext uri="{FF2B5EF4-FFF2-40B4-BE49-F238E27FC236}">
                <a16:creationId xmlns:a16="http://schemas.microsoft.com/office/drawing/2014/main" id="{ADFC1557-94F1-AB45-AC8F-8AF2E3759A20}"/>
              </a:ext>
            </a:extLst>
          </p:cNvPr>
          <p:cNvSpPr txBox="1"/>
          <p:nvPr/>
        </p:nvSpPr>
        <p:spPr>
          <a:xfrm>
            <a:off x="7976734" y="2055256"/>
            <a:ext cx="3481238" cy="2308324"/>
          </a:xfrm>
          <a:prstGeom prst="rect">
            <a:avLst/>
          </a:prstGeom>
          <a:noFill/>
        </p:spPr>
        <p:txBody>
          <a:bodyPr wrap="square" rtlCol="0">
            <a:spAutoFit/>
          </a:bodyPr>
          <a:lstStyle/>
          <a:p>
            <a:r>
              <a:rPr lang="en-DE" sz="2400" dirty="0"/>
              <a:t>Test set accuracy of models is similar. </a:t>
            </a:r>
          </a:p>
          <a:p>
            <a:r>
              <a:rPr lang="en-DE" sz="2400" dirty="0"/>
              <a:t>While the decision tree has the best train set accuracy of 0.876 being the highest. </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5325694C-8A46-1A4F-B23C-A36010D28BE6}"/>
              </a:ext>
            </a:extLst>
          </p:cNvPr>
          <p:cNvPicPr>
            <a:picLocks noChangeAspect="1"/>
          </p:cNvPicPr>
          <p:nvPr/>
        </p:nvPicPr>
        <p:blipFill>
          <a:blip r:embed="rId3"/>
          <a:stretch>
            <a:fillRect/>
          </a:stretch>
        </p:blipFill>
        <p:spPr>
          <a:xfrm>
            <a:off x="770011" y="1933050"/>
            <a:ext cx="6350580" cy="4219121"/>
          </a:xfrm>
          <a:prstGeom prst="rect">
            <a:avLst/>
          </a:prstGeom>
        </p:spPr>
      </p:pic>
      <p:sp>
        <p:nvSpPr>
          <p:cNvPr id="3" name="TextBox 2">
            <a:extLst>
              <a:ext uri="{FF2B5EF4-FFF2-40B4-BE49-F238E27FC236}">
                <a16:creationId xmlns:a16="http://schemas.microsoft.com/office/drawing/2014/main" id="{06AEAC3E-E4F0-0543-A873-553A65347563}"/>
              </a:ext>
            </a:extLst>
          </p:cNvPr>
          <p:cNvSpPr txBox="1"/>
          <p:nvPr/>
        </p:nvSpPr>
        <p:spPr>
          <a:xfrm>
            <a:off x="7675481" y="2195951"/>
            <a:ext cx="2078582" cy="1846659"/>
          </a:xfrm>
          <a:prstGeom prst="rect">
            <a:avLst/>
          </a:prstGeom>
          <a:noFill/>
        </p:spPr>
        <p:txBody>
          <a:bodyPr wrap="none" rtlCol="0">
            <a:spAutoFit/>
          </a:bodyPr>
          <a:lstStyle/>
          <a:p>
            <a:r>
              <a:rPr lang="en-DE" sz="2400" dirty="0"/>
              <a:t>Accuracy : 0.83</a:t>
            </a:r>
          </a:p>
          <a:p>
            <a:r>
              <a:rPr lang="en-DE" sz="2400" dirty="0"/>
              <a:t>Precision : 0.80</a:t>
            </a:r>
          </a:p>
          <a:p>
            <a:r>
              <a:rPr lang="en-DE" sz="2400" dirty="0"/>
              <a:t>Recall : 1.0</a:t>
            </a:r>
          </a:p>
          <a:p>
            <a:r>
              <a:rPr lang="en-GB" sz="2400" dirty="0"/>
              <a:t>F</a:t>
            </a:r>
            <a:r>
              <a:rPr lang="en-DE" sz="2400" dirty="0"/>
              <a:t>1 Score : 0.88</a:t>
            </a:r>
          </a:p>
          <a:p>
            <a:endParaRPr lang="en-DE"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give good results with an accuracy of 0.83 on test test.</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are reported for all models. </a:t>
            </a:r>
          </a:p>
          <a:p>
            <a:pPr>
              <a:lnSpc>
                <a:spcPct val="100000"/>
              </a:lnSpc>
              <a:spcBef>
                <a:spcPts val="1400"/>
              </a:spcBef>
            </a:pPr>
            <a:r>
              <a:rPr lang="en-US" sz="2200" dirty="0">
                <a:solidFill>
                  <a:schemeClr val="accent3">
                    <a:lumMod val="25000"/>
                  </a:schemeClr>
                </a:solidFill>
                <a:latin typeface="Abadi" panose="020B0604020104020204" pitchFamily="34" charset="0"/>
              </a:rPr>
              <a:t>No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We can predict with a good amount of accuracy if the launch will be successful or not and if it is feasible to bid for the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405787"/>
            <a:ext cx="2982592" cy="4351338"/>
          </a:xfrm>
          <a:prstGeom prst="rect">
            <a:avLst/>
          </a:prstGeom>
        </p:spPr>
        <p:txBody>
          <a:bodyPr>
            <a:noAutofit/>
          </a:bodyPr>
          <a:lstStyle/>
          <a:p>
            <a:pPr>
              <a:lnSpc>
                <a:spcPct val="100000"/>
              </a:lnSpc>
              <a:spcBef>
                <a:spcPts val="1400"/>
              </a:spcBef>
            </a:pPr>
            <a:r>
              <a:rPr lang="en-US" sz="1600" dirty="0">
                <a:solidFill>
                  <a:schemeClr val="accent3">
                    <a:lumMod val="25000"/>
                  </a:schemeClr>
                </a:solidFill>
              </a:rPr>
              <a:t>import pandas as pd</a:t>
            </a:r>
          </a:p>
          <a:p>
            <a:pPr>
              <a:lnSpc>
                <a:spcPct val="100000"/>
              </a:lnSpc>
              <a:spcBef>
                <a:spcPts val="1400"/>
              </a:spcBef>
            </a:pPr>
            <a:r>
              <a:rPr lang="en-US" sz="1600" dirty="0">
                <a:solidFill>
                  <a:schemeClr val="accent3">
                    <a:lumMod val="25000"/>
                  </a:schemeClr>
                </a:solidFill>
              </a:rPr>
              <a:t>import </a:t>
            </a:r>
            <a:r>
              <a:rPr lang="en-US" sz="1600" dirty="0" err="1">
                <a:solidFill>
                  <a:schemeClr val="accent3">
                    <a:lumMod val="25000"/>
                  </a:schemeClr>
                </a:solidFill>
              </a:rPr>
              <a:t>numpy</a:t>
            </a:r>
            <a:r>
              <a:rPr lang="en-US" sz="1600" dirty="0">
                <a:solidFill>
                  <a:schemeClr val="accent3">
                    <a:lumMod val="25000"/>
                  </a:schemeClr>
                </a:solidFill>
              </a:rPr>
              <a:t> as np</a:t>
            </a:r>
          </a:p>
          <a:p>
            <a:pPr>
              <a:lnSpc>
                <a:spcPct val="100000"/>
              </a:lnSpc>
              <a:spcBef>
                <a:spcPts val="1400"/>
              </a:spcBef>
            </a:pPr>
            <a:r>
              <a:rPr lang="en-US" sz="1600" dirty="0">
                <a:solidFill>
                  <a:schemeClr val="accent3">
                    <a:lumMod val="25000"/>
                  </a:schemeClr>
                </a:solidFill>
              </a:rPr>
              <a:t>import </a:t>
            </a:r>
            <a:r>
              <a:rPr lang="en-US" sz="1600" dirty="0" err="1">
                <a:solidFill>
                  <a:schemeClr val="accent3">
                    <a:lumMod val="25000"/>
                  </a:schemeClr>
                </a:solidFill>
              </a:rPr>
              <a:t>matplotlib.pyplot</a:t>
            </a:r>
            <a:r>
              <a:rPr lang="en-US" sz="1600" dirty="0">
                <a:solidFill>
                  <a:schemeClr val="accent3">
                    <a:lumMod val="25000"/>
                  </a:schemeClr>
                </a:solidFill>
              </a:rPr>
              <a:t> as </a:t>
            </a:r>
            <a:r>
              <a:rPr lang="en-US" sz="1600" dirty="0" err="1">
                <a:solidFill>
                  <a:schemeClr val="accent3">
                    <a:lumMod val="25000"/>
                  </a:schemeClr>
                </a:solidFill>
              </a:rPr>
              <a:t>plt</a:t>
            </a:r>
            <a:endParaRPr lang="en-US" sz="1600" dirty="0">
              <a:solidFill>
                <a:schemeClr val="accent3">
                  <a:lumMod val="25000"/>
                </a:schemeClr>
              </a:solidFill>
            </a:endParaRPr>
          </a:p>
          <a:p>
            <a:pPr>
              <a:lnSpc>
                <a:spcPct val="100000"/>
              </a:lnSpc>
              <a:spcBef>
                <a:spcPts val="1400"/>
              </a:spcBef>
            </a:pPr>
            <a:r>
              <a:rPr lang="en-US" sz="1600" dirty="0">
                <a:solidFill>
                  <a:schemeClr val="accent3">
                    <a:lumMod val="25000"/>
                  </a:schemeClr>
                </a:solidFill>
              </a:rPr>
              <a:t>import seaborn as </a:t>
            </a:r>
            <a:r>
              <a:rPr lang="en-US" sz="1600" dirty="0" err="1">
                <a:solidFill>
                  <a:schemeClr val="accent3">
                    <a:lumMod val="25000"/>
                  </a:schemeClr>
                </a:solidFill>
              </a:rPr>
              <a:t>sns</a:t>
            </a:r>
            <a:endParaRPr lang="en-US" sz="1600" dirty="0">
              <a:solidFill>
                <a:schemeClr val="accent3">
                  <a:lumMod val="25000"/>
                </a:schemeClr>
              </a:solidFill>
            </a:endParaRPr>
          </a:p>
          <a:p>
            <a:pPr>
              <a:lnSpc>
                <a:spcPct val="100000"/>
              </a:lnSpc>
              <a:spcBef>
                <a:spcPts val="1400"/>
              </a:spcBef>
            </a:pPr>
            <a:r>
              <a:rPr lang="en-GB" sz="1600" dirty="0"/>
              <a:t>import requests</a:t>
            </a:r>
            <a:endParaRPr lang="en-US" sz="1600" dirty="0">
              <a:solidFill>
                <a:schemeClr val="accent3">
                  <a:lumMod val="25000"/>
                </a:schemeClr>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DB2984BD-3429-F448-A63C-D64829467C19}"/>
              </a:ext>
            </a:extLst>
          </p:cNvPr>
          <p:cNvSpPr txBox="1"/>
          <p:nvPr/>
        </p:nvSpPr>
        <p:spPr>
          <a:xfrm>
            <a:off x="4508842" y="2405787"/>
            <a:ext cx="2094997" cy="2805896"/>
          </a:xfrm>
          <a:prstGeom prst="rect">
            <a:avLst/>
          </a:prstGeom>
          <a:noFill/>
        </p:spPr>
        <p:txBody>
          <a:bodyPr wrap="none" rtlCol="0">
            <a:spAutoFit/>
          </a:bodyPr>
          <a:lstStyle/>
          <a:p>
            <a:pPr>
              <a:lnSpc>
                <a:spcPct val="100000"/>
              </a:lnSpc>
              <a:spcBef>
                <a:spcPts val="1400"/>
              </a:spcBef>
            </a:pPr>
            <a:r>
              <a:rPr lang="en-GB" sz="1600" dirty="0"/>
              <a:t>import folium </a:t>
            </a:r>
          </a:p>
          <a:p>
            <a:pPr>
              <a:lnSpc>
                <a:spcPct val="100000"/>
              </a:lnSpc>
              <a:spcBef>
                <a:spcPts val="1400"/>
              </a:spcBef>
            </a:pPr>
            <a:r>
              <a:rPr lang="en-GB" sz="1600" dirty="0"/>
              <a:t>import </a:t>
            </a:r>
            <a:r>
              <a:rPr lang="en-GB" sz="1600" dirty="0" err="1"/>
              <a:t>wget</a:t>
            </a:r>
            <a:endParaRPr lang="en-GB" sz="1600" dirty="0"/>
          </a:p>
          <a:p>
            <a:pPr>
              <a:lnSpc>
                <a:spcPct val="100000"/>
              </a:lnSpc>
              <a:spcBef>
                <a:spcPts val="1400"/>
              </a:spcBef>
            </a:pPr>
            <a:r>
              <a:rPr lang="en-GB" sz="1600" dirty="0"/>
              <a:t>from bs4 </a:t>
            </a:r>
          </a:p>
          <a:p>
            <a:pPr>
              <a:lnSpc>
                <a:spcPct val="100000"/>
              </a:lnSpc>
              <a:spcBef>
                <a:spcPts val="1400"/>
              </a:spcBef>
            </a:pPr>
            <a:r>
              <a:rPr lang="en-GB" sz="1600" dirty="0"/>
              <a:t>import </a:t>
            </a:r>
            <a:r>
              <a:rPr lang="en-GB" sz="1600" dirty="0" err="1"/>
              <a:t>BeautifulSoup</a:t>
            </a:r>
            <a:r>
              <a:rPr lang="en-GB" sz="1600" dirty="0"/>
              <a:t> </a:t>
            </a:r>
          </a:p>
          <a:p>
            <a:pPr>
              <a:lnSpc>
                <a:spcPct val="100000"/>
              </a:lnSpc>
              <a:spcBef>
                <a:spcPts val="1400"/>
              </a:spcBef>
            </a:pPr>
            <a:r>
              <a:rPr lang="en-GB" sz="1600" dirty="0"/>
              <a:t>Import re</a:t>
            </a:r>
          </a:p>
          <a:p>
            <a:pPr>
              <a:lnSpc>
                <a:spcPct val="100000"/>
              </a:lnSpc>
              <a:spcBef>
                <a:spcPts val="1400"/>
              </a:spcBef>
            </a:pPr>
            <a:r>
              <a:rPr lang="en-GB" sz="1600" dirty="0"/>
              <a:t>Import </a:t>
            </a:r>
            <a:r>
              <a:rPr lang="en-GB" sz="1600" dirty="0" err="1"/>
              <a:t>unicodedata</a:t>
            </a:r>
            <a:endParaRPr lang="en-US" sz="1600" dirty="0">
              <a:solidFill>
                <a:schemeClr val="accent3">
                  <a:lumMod val="25000"/>
                </a:schemeClr>
              </a:solidFill>
            </a:endParaRPr>
          </a:p>
          <a:p>
            <a:endParaRPr lang="en-DE" dirty="0"/>
          </a:p>
        </p:txBody>
      </p:sp>
      <p:sp>
        <p:nvSpPr>
          <p:cNvPr id="3" name="TextBox 2">
            <a:extLst>
              <a:ext uri="{FF2B5EF4-FFF2-40B4-BE49-F238E27FC236}">
                <a16:creationId xmlns:a16="http://schemas.microsoft.com/office/drawing/2014/main" id="{F9C37A87-00EE-CD41-AEA8-CF51E3D19C92}"/>
              </a:ext>
            </a:extLst>
          </p:cNvPr>
          <p:cNvSpPr txBox="1"/>
          <p:nvPr/>
        </p:nvSpPr>
        <p:spPr>
          <a:xfrm>
            <a:off x="2974313" y="1759456"/>
            <a:ext cx="2019784" cy="738664"/>
          </a:xfrm>
          <a:prstGeom prst="rect">
            <a:avLst/>
          </a:prstGeom>
          <a:noFill/>
        </p:spPr>
        <p:txBody>
          <a:bodyPr wrap="none" rtlCol="0">
            <a:spAutoFit/>
          </a:bodyPr>
          <a:lstStyle/>
          <a:p>
            <a:r>
              <a:rPr lang="en-US" sz="2400" b="1" dirty="0">
                <a:solidFill>
                  <a:schemeClr val="accent3">
                    <a:lumMod val="25000"/>
                  </a:schemeClr>
                </a:solidFill>
              </a:rPr>
              <a:t>Libraries used </a:t>
            </a:r>
          </a:p>
          <a:p>
            <a:endParaRPr lang="en-DE" dirty="0"/>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SpaceX API to get data in json format, Falcon 9 launch data was extracted from Wikipedia (HTML tables) and converted to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using </a:t>
            </a:r>
            <a:r>
              <a:rPr lang="en-US" sz="7600" dirty="0" err="1">
                <a:solidFill>
                  <a:schemeClr val="bg2">
                    <a:lumMod val="50000"/>
                  </a:schemeClr>
                </a:solidFill>
                <a:latin typeface="Abadi"/>
              </a:rPr>
              <a:t>Beautifulsoup</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Exploratory data analysis was done and training labels were determined, a classification variable representing the outcome was included in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using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t>
            </a:r>
          </a:p>
          <a:p>
            <a:pPr>
              <a:lnSpc>
                <a:spcPct val="100000"/>
              </a:lnSpc>
              <a:spcBef>
                <a:spcPts val="1400"/>
              </a:spcBef>
            </a:pPr>
            <a:r>
              <a:rPr lang="en-GB" sz="2400" dirty="0"/>
              <a:t>response </a:t>
            </a:r>
            <a:r>
              <a:rPr lang="en-GB" dirty="0"/>
              <a:t>=</a:t>
            </a:r>
            <a:r>
              <a:rPr lang="en-GB" sz="2400" dirty="0"/>
              <a:t> </a:t>
            </a:r>
            <a:r>
              <a:rPr lang="en-GB" sz="2400" dirty="0" err="1"/>
              <a:t>requests</a:t>
            </a:r>
            <a:r>
              <a:rPr lang="en-GB" dirty="0" err="1"/>
              <a:t>.</a:t>
            </a:r>
            <a:r>
              <a:rPr lang="en-GB" sz="2400" dirty="0" err="1"/>
              <a:t>get</a:t>
            </a:r>
            <a:r>
              <a:rPr lang="en-GB" sz="2400" dirty="0"/>
              <a:t>(</a:t>
            </a:r>
            <a:r>
              <a:rPr lang="en-GB" sz="2400" dirty="0" err="1"/>
              <a:t>spacex_url</a:t>
            </a:r>
            <a:r>
              <a:rPr lang="en-GB" sz="2400" dirty="0"/>
              <a:t>)</a:t>
            </a:r>
          </a:p>
          <a:p>
            <a:pPr>
              <a:lnSpc>
                <a:spcPct val="100000"/>
              </a:lnSpc>
              <a:spcBef>
                <a:spcPts val="1400"/>
              </a:spcBef>
            </a:pPr>
            <a:r>
              <a:rPr lang="en-GB" sz="2400" dirty="0"/>
              <a:t>data </a:t>
            </a:r>
            <a:r>
              <a:rPr lang="en-GB" dirty="0"/>
              <a:t>=</a:t>
            </a:r>
            <a:r>
              <a:rPr lang="en-GB" sz="2400" dirty="0"/>
              <a:t> </a:t>
            </a:r>
            <a:r>
              <a:rPr lang="en-GB" sz="2400" dirty="0" err="1"/>
              <a:t>pd</a:t>
            </a:r>
            <a:r>
              <a:rPr lang="en-GB" dirty="0" err="1"/>
              <a:t>.</a:t>
            </a:r>
            <a:r>
              <a:rPr lang="en-GB" sz="2400" dirty="0" err="1"/>
              <a:t>json_normalize</a:t>
            </a:r>
            <a:r>
              <a:rPr lang="en-GB" sz="2400" dirty="0"/>
              <a:t>(</a:t>
            </a:r>
            <a:r>
              <a:rPr lang="en-GB" sz="2400" dirty="0" err="1"/>
              <a:t>response</a:t>
            </a:r>
            <a:r>
              <a:rPr lang="en-GB" dirty="0" err="1"/>
              <a:t>.</a:t>
            </a:r>
            <a:r>
              <a:rPr lang="en-GB" sz="2400" dirty="0" err="1"/>
              <a:t>json</a:t>
            </a:r>
            <a:r>
              <a:rPr lang="en-GB" sz="2400" dirty="0"/>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Helper functions were used to get important columns for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e.g</a:t>
            </a:r>
            <a:r>
              <a:rPr lang="en-US" sz="2200" dirty="0">
                <a:solidFill>
                  <a:schemeClr val="accent3">
                    <a:lumMod val="25000"/>
                  </a:schemeClr>
                </a:solidFill>
                <a:latin typeface="Abadi" panose="020B0604020104020204" pitchFamily="34" charset="0"/>
              </a:rPr>
              <a:t> </a:t>
            </a:r>
            <a:r>
              <a:rPr lang="en-GB" sz="2400" dirty="0" err="1"/>
              <a:t>getBoosterVersion</a:t>
            </a:r>
            <a:r>
              <a:rPr lang="en-GB" sz="2400" dirty="0"/>
              <a:t>(data), </a:t>
            </a:r>
            <a:r>
              <a:rPr lang="en-GB" sz="2400" dirty="0" err="1"/>
              <a:t>getLaunchSite</a:t>
            </a:r>
            <a:r>
              <a:rPr lang="en-GB" sz="2400" dirty="0"/>
              <a:t>(data)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400" i="1" dirty="0"/>
              <a:t>https://</a:t>
            </a:r>
            <a:r>
              <a:rPr lang="en-US" sz="2400" i="1" dirty="0" err="1"/>
              <a:t>github.com</a:t>
            </a:r>
            <a:r>
              <a:rPr lang="en-US" sz="2400" i="1" dirty="0"/>
              <a:t>/Mahadfarooq10/</a:t>
            </a:r>
            <a:r>
              <a:rPr lang="en-US" sz="2400" i="1" dirty="0" err="1"/>
              <a:t>Coursera_DataScience_capstone</a:t>
            </a:r>
            <a:r>
              <a:rPr lang="en-US" sz="2400" i="1" dirty="0"/>
              <a:t>/blob/master/Data%20Collection.ipynb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Frame 6">
            <a:extLst>
              <a:ext uri="{FF2B5EF4-FFF2-40B4-BE49-F238E27FC236}">
                <a16:creationId xmlns:a16="http://schemas.microsoft.com/office/drawing/2014/main" id="{47185F0C-AB06-8649-BBB2-374A18BABA8F}"/>
              </a:ext>
            </a:extLst>
          </p:cNvPr>
          <p:cNvSpPr/>
          <p:nvPr/>
        </p:nvSpPr>
        <p:spPr>
          <a:xfrm>
            <a:off x="7232073" y="1603169"/>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8" name="Frame 7">
            <a:extLst>
              <a:ext uri="{FF2B5EF4-FFF2-40B4-BE49-F238E27FC236}">
                <a16:creationId xmlns:a16="http://schemas.microsoft.com/office/drawing/2014/main" id="{2D000206-A11E-FC4D-810C-CBEADCB3C242}"/>
              </a:ext>
            </a:extLst>
          </p:cNvPr>
          <p:cNvSpPr/>
          <p:nvPr/>
        </p:nvSpPr>
        <p:spPr>
          <a:xfrm>
            <a:off x="7249886" y="3417599"/>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9" name="Frame 8">
            <a:extLst>
              <a:ext uri="{FF2B5EF4-FFF2-40B4-BE49-F238E27FC236}">
                <a16:creationId xmlns:a16="http://schemas.microsoft.com/office/drawing/2014/main" id="{6C21890D-266D-914B-B869-6625F8505901}"/>
              </a:ext>
            </a:extLst>
          </p:cNvPr>
          <p:cNvSpPr/>
          <p:nvPr/>
        </p:nvSpPr>
        <p:spPr>
          <a:xfrm>
            <a:off x="7249886" y="5127427"/>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2" name="TextBox 11">
            <a:extLst>
              <a:ext uri="{FF2B5EF4-FFF2-40B4-BE49-F238E27FC236}">
                <a16:creationId xmlns:a16="http://schemas.microsoft.com/office/drawing/2014/main" id="{44C8310C-83B6-5247-AFD9-3F980F07CE15}"/>
              </a:ext>
            </a:extLst>
          </p:cNvPr>
          <p:cNvSpPr txBox="1"/>
          <p:nvPr/>
        </p:nvSpPr>
        <p:spPr>
          <a:xfrm>
            <a:off x="7493330" y="1800225"/>
            <a:ext cx="3087584" cy="646331"/>
          </a:xfrm>
          <a:prstGeom prst="rect">
            <a:avLst/>
          </a:prstGeom>
          <a:noFill/>
        </p:spPr>
        <p:txBody>
          <a:bodyPr wrap="square" rtlCol="0">
            <a:spAutoFit/>
          </a:bodyPr>
          <a:lstStyle/>
          <a:p>
            <a:r>
              <a:rPr lang="en-GB" dirty="0"/>
              <a:t>R</a:t>
            </a:r>
            <a:r>
              <a:rPr lang="en-DE" dirty="0"/>
              <a:t>esponse.get() : get page response in json</a:t>
            </a:r>
          </a:p>
        </p:txBody>
      </p:sp>
      <p:sp>
        <p:nvSpPr>
          <p:cNvPr id="13" name="TextBox 12">
            <a:extLst>
              <a:ext uri="{FF2B5EF4-FFF2-40B4-BE49-F238E27FC236}">
                <a16:creationId xmlns:a16="http://schemas.microsoft.com/office/drawing/2014/main" id="{9335462C-BB03-6644-A47F-52C243D73B14}"/>
              </a:ext>
            </a:extLst>
          </p:cNvPr>
          <p:cNvSpPr txBox="1"/>
          <p:nvPr/>
        </p:nvSpPr>
        <p:spPr>
          <a:xfrm>
            <a:off x="7475517" y="3655645"/>
            <a:ext cx="3087584" cy="369332"/>
          </a:xfrm>
          <a:prstGeom prst="rect">
            <a:avLst/>
          </a:prstGeom>
          <a:noFill/>
        </p:spPr>
        <p:txBody>
          <a:bodyPr wrap="square" rtlCol="0">
            <a:spAutoFit/>
          </a:bodyPr>
          <a:lstStyle/>
          <a:p>
            <a:r>
              <a:rPr lang="en-GB" dirty="0"/>
              <a:t>J</a:t>
            </a:r>
            <a:r>
              <a:rPr lang="en-DE" dirty="0"/>
              <a:t>son_normalize(response.get()</a:t>
            </a:r>
          </a:p>
        </p:txBody>
      </p:sp>
      <p:sp>
        <p:nvSpPr>
          <p:cNvPr id="14" name="TextBox 13">
            <a:extLst>
              <a:ext uri="{FF2B5EF4-FFF2-40B4-BE49-F238E27FC236}">
                <a16:creationId xmlns:a16="http://schemas.microsoft.com/office/drawing/2014/main" id="{53A9EC95-84D8-044A-A7F9-15753FC5FCDB}"/>
              </a:ext>
            </a:extLst>
          </p:cNvPr>
          <p:cNvSpPr txBox="1"/>
          <p:nvPr/>
        </p:nvSpPr>
        <p:spPr>
          <a:xfrm>
            <a:off x="7398327" y="5303062"/>
            <a:ext cx="3182587" cy="923330"/>
          </a:xfrm>
          <a:prstGeom prst="rect">
            <a:avLst/>
          </a:prstGeom>
          <a:noFill/>
        </p:spPr>
        <p:txBody>
          <a:bodyPr wrap="square" rtlCol="0">
            <a:spAutoFit/>
          </a:bodyPr>
          <a:lstStyle/>
          <a:p>
            <a:r>
              <a:rPr lang="en-DE" dirty="0"/>
              <a:t>Use API for data ragarding launches</a:t>
            </a:r>
          </a:p>
          <a:p>
            <a:endParaRPr lang="en-DE" dirty="0"/>
          </a:p>
        </p:txBody>
      </p:sp>
      <p:sp>
        <p:nvSpPr>
          <p:cNvPr id="15" name="Down Arrow 14">
            <a:extLst>
              <a:ext uri="{FF2B5EF4-FFF2-40B4-BE49-F238E27FC236}">
                <a16:creationId xmlns:a16="http://schemas.microsoft.com/office/drawing/2014/main" id="{241E3FF2-D3FB-6B4F-9E66-383FB983EE42}"/>
              </a:ext>
            </a:extLst>
          </p:cNvPr>
          <p:cNvSpPr/>
          <p:nvPr/>
        </p:nvSpPr>
        <p:spPr>
          <a:xfrm>
            <a:off x="8714772" y="2553195"/>
            <a:ext cx="405477" cy="864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Down Arrow 15">
            <a:extLst>
              <a:ext uri="{FF2B5EF4-FFF2-40B4-BE49-F238E27FC236}">
                <a16:creationId xmlns:a16="http://schemas.microsoft.com/office/drawing/2014/main" id="{D4F51636-3D0E-C642-A738-26249625B07D}"/>
              </a:ext>
            </a:extLst>
          </p:cNvPr>
          <p:cNvSpPr/>
          <p:nvPr/>
        </p:nvSpPr>
        <p:spPr>
          <a:xfrm>
            <a:off x="8708834" y="4344254"/>
            <a:ext cx="405477" cy="864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400" i="1" dirty="0">
                <a:solidFill>
                  <a:schemeClr val="accent3">
                    <a:lumMod val="25000"/>
                  </a:schemeClr>
                </a:solidFill>
                <a:latin typeface="Abadi" panose="020B0604020104020204" pitchFamily="34" charset="0"/>
              </a:rPr>
              <a:t>https://</a:t>
            </a:r>
            <a:r>
              <a:rPr lang="en-US" sz="2400" i="1" dirty="0" err="1">
                <a:solidFill>
                  <a:schemeClr val="accent3">
                    <a:lumMod val="25000"/>
                  </a:schemeClr>
                </a:solidFill>
                <a:latin typeface="Abadi" panose="020B0604020104020204" pitchFamily="34" charset="0"/>
              </a:rPr>
              <a:t>github.com</a:t>
            </a:r>
            <a:r>
              <a:rPr lang="en-US" sz="2400" i="1" dirty="0">
                <a:solidFill>
                  <a:schemeClr val="accent3">
                    <a:lumMod val="25000"/>
                  </a:schemeClr>
                </a:solidFill>
                <a:latin typeface="Abadi" panose="020B0604020104020204" pitchFamily="34" charset="0"/>
              </a:rPr>
              <a:t>/Mahadfarooq10/</a:t>
            </a:r>
            <a:r>
              <a:rPr lang="en-US" sz="2400" i="1" dirty="0" err="1">
                <a:solidFill>
                  <a:schemeClr val="accent3">
                    <a:lumMod val="25000"/>
                  </a:schemeClr>
                </a:solidFill>
                <a:latin typeface="Abadi" panose="020B0604020104020204" pitchFamily="34" charset="0"/>
              </a:rPr>
              <a:t>Coursera_DataScience_capstone</a:t>
            </a:r>
            <a:r>
              <a:rPr lang="en-US" sz="2400" i="1" dirty="0">
                <a:solidFill>
                  <a:schemeClr val="accent3">
                    <a:lumMod val="25000"/>
                  </a:schemeClr>
                </a:solidFill>
                <a:latin typeface="Abadi" panose="020B0604020104020204" pitchFamily="34" charset="0"/>
              </a:rPr>
              <a:t>/blob/master/Web%20Scraping.ipynb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rame 4">
            <a:extLst>
              <a:ext uri="{FF2B5EF4-FFF2-40B4-BE49-F238E27FC236}">
                <a16:creationId xmlns:a16="http://schemas.microsoft.com/office/drawing/2014/main" id="{F0C837A0-1D75-4C4F-88CA-BD111EB1EB5B}"/>
              </a:ext>
            </a:extLst>
          </p:cNvPr>
          <p:cNvSpPr/>
          <p:nvPr/>
        </p:nvSpPr>
        <p:spPr>
          <a:xfrm>
            <a:off x="7232073" y="1603169"/>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9" name="Frame 8">
            <a:extLst>
              <a:ext uri="{FF2B5EF4-FFF2-40B4-BE49-F238E27FC236}">
                <a16:creationId xmlns:a16="http://schemas.microsoft.com/office/drawing/2014/main" id="{908AA55E-0881-F84E-B049-7878692B1581}"/>
              </a:ext>
            </a:extLst>
          </p:cNvPr>
          <p:cNvSpPr/>
          <p:nvPr/>
        </p:nvSpPr>
        <p:spPr>
          <a:xfrm>
            <a:off x="7232073" y="3223068"/>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0" name="Frame 9">
            <a:extLst>
              <a:ext uri="{FF2B5EF4-FFF2-40B4-BE49-F238E27FC236}">
                <a16:creationId xmlns:a16="http://schemas.microsoft.com/office/drawing/2014/main" id="{13379018-A85F-FD42-8200-13FDB4992DB1}"/>
              </a:ext>
            </a:extLst>
          </p:cNvPr>
          <p:cNvSpPr/>
          <p:nvPr/>
        </p:nvSpPr>
        <p:spPr>
          <a:xfrm>
            <a:off x="7232073" y="4923147"/>
            <a:ext cx="3574472" cy="9500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endParaRPr>
          </a:p>
        </p:txBody>
      </p:sp>
      <p:sp>
        <p:nvSpPr>
          <p:cNvPr id="14" name="Down Arrow 13">
            <a:extLst>
              <a:ext uri="{FF2B5EF4-FFF2-40B4-BE49-F238E27FC236}">
                <a16:creationId xmlns:a16="http://schemas.microsoft.com/office/drawing/2014/main" id="{9543D294-CC10-A64C-A076-67856CB032A8}"/>
              </a:ext>
            </a:extLst>
          </p:cNvPr>
          <p:cNvSpPr/>
          <p:nvPr/>
        </p:nvSpPr>
        <p:spPr>
          <a:xfrm>
            <a:off x="8882743" y="2553195"/>
            <a:ext cx="380010" cy="669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Down Arrow 14">
            <a:extLst>
              <a:ext uri="{FF2B5EF4-FFF2-40B4-BE49-F238E27FC236}">
                <a16:creationId xmlns:a16="http://schemas.microsoft.com/office/drawing/2014/main" id="{F82032D8-D0C9-2A4B-8B2C-ADFF8D70B1CC}"/>
              </a:ext>
            </a:extLst>
          </p:cNvPr>
          <p:cNvSpPr/>
          <p:nvPr/>
        </p:nvSpPr>
        <p:spPr>
          <a:xfrm>
            <a:off x="8829304" y="4225140"/>
            <a:ext cx="380010" cy="669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00F536D6-33B2-5D4B-9460-DC9FA751AAEC}"/>
              </a:ext>
            </a:extLst>
          </p:cNvPr>
          <p:cNvSpPr txBox="1"/>
          <p:nvPr/>
        </p:nvSpPr>
        <p:spPr>
          <a:xfrm>
            <a:off x="7421279" y="1754464"/>
            <a:ext cx="3302938" cy="646331"/>
          </a:xfrm>
          <a:prstGeom prst="rect">
            <a:avLst/>
          </a:prstGeom>
          <a:noFill/>
        </p:spPr>
        <p:txBody>
          <a:bodyPr wrap="square" rtlCol="0">
            <a:spAutoFit/>
          </a:bodyPr>
          <a:lstStyle/>
          <a:p>
            <a:r>
              <a:rPr lang="en-DE" dirty="0"/>
              <a:t>Wikipedia : List of Falcon 9 and Falcon heavy launches</a:t>
            </a:r>
          </a:p>
        </p:txBody>
      </p:sp>
      <p:sp>
        <p:nvSpPr>
          <p:cNvPr id="19" name="TextBox 18">
            <a:extLst>
              <a:ext uri="{FF2B5EF4-FFF2-40B4-BE49-F238E27FC236}">
                <a16:creationId xmlns:a16="http://schemas.microsoft.com/office/drawing/2014/main" id="{26C9E98D-A0D5-7E4F-90BA-9642E4971B10}"/>
              </a:ext>
            </a:extLst>
          </p:cNvPr>
          <p:cNvSpPr txBox="1"/>
          <p:nvPr/>
        </p:nvSpPr>
        <p:spPr>
          <a:xfrm>
            <a:off x="7421279" y="3429000"/>
            <a:ext cx="3183386" cy="646331"/>
          </a:xfrm>
          <a:prstGeom prst="rect">
            <a:avLst/>
          </a:prstGeom>
          <a:noFill/>
        </p:spPr>
        <p:txBody>
          <a:bodyPr wrap="square" rtlCol="0">
            <a:spAutoFit/>
          </a:bodyPr>
          <a:lstStyle/>
          <a:p>
            <a:r>
              <a:rPr lang="en-DE" dirty="0"/>
              <a:t>Scraping agent : BeautifulSoup</a:t>
            </a:r>
          </a:p>
          <a:p>
            <a:endParaRPr lang="en-DE" dirty="0"/>
          </a:p>
        </p:txBody>
      </p:sp>
      <p:sp>
        <p:nvSpPr>
          <p:cNvPr id="20" name="TextBox 19">
            <a:extLst>
              <a:ext uri="{FF2B5EF4-FFF2-40B4-BE49-F238E27FC236}">
                <a16:creationId xmlns:a16="http://schemas.microsoft.com/office/drawing/2014/main" id="{77797A1E-A239-154E-B8E6-85D292D89B2D}"/>
              </a:ext>
            </a:extLst>
          </p:cNvPr>
          <p:cNvSpPr txBox="1"/>
          <p:nvPr/>
        </p:nvSpPr>
        <p:spPr>
          <a:xfrm>
            <a:off x="7421279" y="5153891"/>
            <a:ext cx="3183386" cy="923330"/>
          </a:xfrm>
          <a:prstGeom prst="rect">
            <a:avLst/>
          </a:prstGeom>
          <a:noFill/>
        </p:spPr>
        <p:txBody>
          <a:bodyPr wrap="square" rtlCol="0">
            <a:spAutoFit/>
          </a:bodyPr>
          <a:lstStyle/>
          <a:p>
            <a:r>
              <a:rPr lang="en-DE" dirty="0"/>
              <a:t>Dataframe from parsing HTML tables</a:t>
            </a:r>
          </a:p>
          <a:p>
            <a:endParaRPr lang="en-DE"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1685</TotalTime>
  <Words>1451</Words>
  <Application>Microsoft Macintosh PowerPoint</Application>
  <PresentationFormat>Widescreen</PresentationFormat>
  <Paragraphs>191</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Adan Bashir</cp:lastModifiedBy>
  <cp:revision>191</cp:revision>
  <dcterms:created xsi:type="dcterms:W3CDTF">2021-04-29T18:58:34Z</dcterms:created>
  <dcterms:modified xsi:type="dcterms:W3CDTF">2021-09-08T19:54:16Z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